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31" r:id="rId1"/>
  </p:sldMasterIdLst>
  <p:notesMasterIdLst>
    <p:notesMasterId r:id="rId18"/>
  </p:notesMasterIdLst>
  <p:handoutMasterIdLst>
    <p:handoutMasterId r:id="rId19"/>
  </p:handoutMasterIdLst>
  <p:sldIdLst>
    <p:sldId id="278" r:id="rId2"/>
    <p:sldId id="258" r:id="rId3"/>
    <p:sldId id="271" r:id="rId4"/>
    <p:sldId id="259" r:id="rId5"/>
    <p:sldId id="273" r:id="rId6"/>
    <p:sldId id="276" r:id="rId7"/>
    <p:sldId id="263" r:id="rId8"/>
    <p:sldId id="265" r:id="rId9"/>
    <p:sldId id="274" r:id="rId10"/>
    <p:sldId id="268" r:id="rId11"/>
    <p:sldId id="269" r:id="rId12"/>
    <p:sldId id="275" r:id="rId13"/>
    <p:sldId id="270" r:id="rId14"/>
    <p:sldId id="260" r:id="rId15"/>
    <p:sldId id="277" r:id="rId16"/>
    <p:sldId id="261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389" autoAdjust="0"/>
  </p:normalViewPr>
  <p:slideViewPr>
    <p:cSldViewPr snapToGrid="0" snapToObjects="1">
      <p:cViewPr>
        <p:scale>
          <a:sx n="80" d="100"/>
          <a:sy n="80" d="100"/>
        </p:scale>
        <p:origin x="-800" y="-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B3750A-6C33-B143-945F-A4C94365EBF7}" type="datetimeFigureOut">
              <a:rPr lang="en-US" smtClean="0"/>
              <a:t>7/27/16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53FFD9-D1AD-A646-8309-15510DC79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21956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6B73CE-1953-064E-84FF-FC6DC95AA2AF}" type="datetimeFigureOut">
              <a:rPr lang="en-US" smtClean="0"/>
              <a:t>7/27/16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1C96DA-B53C-B542-A94F-CB2944E40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5800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there any correlation between the Mass Assembly History and the underlying Dark Matter Halo in Luminous Red Galaxies (LRGs)?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1C96DA-B53C-B542-A94F-CB2944E40FE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1007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</a:t>
            </a:r>
            <a:r>
              <a:rPr lang="en-US" baseline="0" dirty="0" smtClean="0"/>
              <a:t> long as we fit slopes at same physical range</a:t>
            </a:r>
          </a:p>
          <a:p>
            <a:r>
              <a:rPr lang="en-US" baseline="0" dirty="0" smtClean="0"/>
              <a:t>*dependent for lower mass end?</a:t>
            </a:r>
          </a:p>
          <a:p>
            <a:endParaRPr lang="en-US" baseline="0" dirty="0" smtClean="0"/>
          </a:p>
          <a:p>
            <a:r>
              <a:rPr lang="en-US" baseline="0" dirty="0" smtClean="0"/>
              <a:t>As determined by stellar envelope slope (alpha star)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diff between different bands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1C96DA-B53C-B542-A94F-CB2944E40FE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2609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Gravitational Lensing to obtain the masses of all these galaxies</a:t>
            </a:r>
            <a:r>
              <a:rPr lang="en-US" baseline="0" dirty="0" smtClean="0"/>
              <a:t> and ultimately quantify the underlying Dark Matter Halo</a:t>
            </a:r>
            <a:r>
              <a:rPr lang="en-US" baseline="0" dirty="0" smtClean="0"/>
              <a:t>. Want to show dependence on Halo mass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LRGs</a:t>
            </a:r>
            <a:r>
              <a:rPr lang="en-US" baseline="0" dirty="0" smtClean="0"/>
              <a:t> might contain too narrow of a SFH range. Might want to use younger, more active bright galaxies</a:t>
            </a:r>
            <a:r>
              <a:rPr lang="en-US" baseline="0" dirty="0" smtClean="0"/>
              <a:t>. CMASS (</a:t>
            </a:r>
            <a:r>
              <a:rPr lang="en-US" baseline="0" dirty="0" err="1" smtClean="0"/>
              <a:t>doesn</a:t>
            </a:r>
            <a:r>
              <a:rPr lang="fr-FR" baseline="0" dirty="0" smtClean="0"/>
              <a:t>’</a:t>
            </a:r>
            <a:r>
              <a:rPr lang="en-US" baseline="0" dirty="0" smtClean="0"/>
              <a:t>t have color cut like LOWZ)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1C96DA-B53C-B542-A94F-CB2944E40FE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7548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Hogg</a:t>
            </a:r>
            <a:r>
              <a:rPr lang="en-US" baseline="0" dirty="0" smtClean="0"/>
              <a:t> 2002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1C96DA-B53C-B542-A94F-CB2944E40FE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8171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Iodice</a:t>
            </a:r>
            <a:r>
              <a:rPr lang="en-US" dirty="0" smtClean="0"/>
              <a:t> et al 2016- measured relationship of diffuse stellar halo of NGC 1399 and its</a:t>
            </a:r>
            <a:r>
              <a:rPr lang="en-US" baseline="0" dirty="0" smtClean="0"/>
              <a:t> star formation history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D’Souza-</a:t>
            </a:r>
            <a:r>
              <a:rPr lang="en-US" baseline="0" dirty="0" smtClean="0"/>
              <a:t> g and r band, 70-100kpc outer limit, SDSS DR9, understanding formation of Stellar halos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Bauer et al-</a:t>
            </a:r>
            <a:r>
              <a:rPr lang="en-US" baseline="0" dirty="0" smtClean="0"/>
              <a:t> links SFG and mass assembly using GAMA, </a:t>
            </a:r>
            <a:r>
              <a:rPr lang="en-US" baseline="0" dirty="0" err="1" smtClean="0"/>
              <a:t>doesn</a:t>
            </a:r>
            <a:r>
              <a:rPr lang="fr-FR" baseline="0" dirty="0" smtClean="0"/>
              <a:t>’</a:t>
            </a:r>
            <a:r>
              <a:rPr lang="en-US" baseline="0" dirty="0" smtClean="0"/>
              <a:t>t probe stellar envelopes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1C96DA-B53C-B542-A94F-CB2944E40FE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20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*Slopes of stellar envelopes direct </a:t>
            </a:r>
            <a:r>
              <a:rPr lang="en-US" baseline="0" dirty="0" smtClean="0"/>
              <a:t>evidence of the evolution of Cold Dark Matter Halos and their mass assembly histories. 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We are interested in what governs the buildup of the envelope, merge with satellites, they build from the inside out, forming larger stellar envelopes.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focus on LRGs because they are a well defined, homogenous population: higher mass elliptical galaxies with little to no star formation.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2D projections of dark matter density and stellar light.  Spherically averaged mass density. SIMULATIONS</a:t>
            </a:r>
            <a:endParaRPr lang="en-US" baseline="0" dirty="0" smtClean="0"/>
          </a:p>
          <a:p>
            <a:r>
              <a:rPr lang="en-US" baseline="0" dirty="0" smtClean="0"/>
              <a:t>we see the mass assembly of two different types of galaxies, a disk and an elliptical. is lumpier, showing how it is collecting the halos of different nearby galaxies. fit </a:t>
            </a:r>
            <a:r>
              <a:rPr lang="en-US" baseline="0" dirty="0" smtClean="0"/>
              <a:t>the outer averaged </a:t>
            </a:r>
            <a:r>
              <a:rPr lang="en-US" baseline="0" dirty="0" smtClean="0"/>
              <a:t>density </a:t>
            </a:r>
            <a:r>
              <a:rPr lang="en-US" baseline="0" dirty="0" smtClean="0"/>
              <a:t>profiles to a single power law. </a:t>
            </a:r>
            <a:r>
              <a:rPr lang="en-US" baseline="0" dirty="0" smtClean="0"/>
              <a:t>r1</a:t>
            </a:r>
            <a:r>
              <a:rPr lang="en-US" baseline="0" dirty="0" smtClean="0"/>
              <a:t>/2 to the </a:t>
            </a:r>
            <a:r>
              <a:rPr lang="en-US" baseline="0" dirty="0" err="1" smtClean="0"/>
              <a:t>virial</a:t>
            </a:r>
            <a:r>
              <a:rPr lang="en-US" baseline="0" dirty="0" smtClean="0"/>
              <a:t> </a:t>
            </a:r>
            <a:r>
              <a:rPr lang="en-US" baseline="0" dirty="0" smtClean="0"/>
              <a:t>radius</a:t>
            </a:r>
          </a:p>
          <a:p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We </a:t>
            </a:r>
            <a:r>
              <a:rPr lang="en-US" baseline="0" dirty="0" smtClean="0"/>
              <a:t>eventually want to get our research to be the right-handed figure, plotting the relationship between the slope of the stellar halo and the total mass of the dark matter halo. </a:t>
            </a:r>
            <a:r>
              <a:rPr lang="en-US" baseline="0" dirty="0" smtClean="0"/>
              <a:t>LRGs </a:t>
            </a:r>
            <a:r>
              <a:rPr lang="en-US" baseline="0" dirty="0" smtClean="0"/>
              <a:t>are the red data </a:t>
            </a:r>
            <a:r>
              <a:rPr lang="en-US" baseline="0" dirty="0" smtClean="0"/>
              <a:t>points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coevolution </a:t>
            </a:r>
            <a:r>
              <a:rPr lang="en-US" baseline="0" dirty="0" smtClean="0"/>
              <a:t>of dark and visible matter throughout the formation of LRGs</a:t>
            </a:r>
            <a:r>
              <a:rPr lang="en-US" baseline="0" dirty="0" smtClean="0"/>
              <a:t>.. By </a:t>
            </a:r>
            <a:r>
              <a:rPr lang="en-US" baseline="0" dirty="0" smtClean="0"/>
              <a:t>fitting the slopes of the stacked luminosity profiles, we hope to connect the stellar envelope to the Dark Matter Halo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1C96DA-B53C-B542-A94F-CB2944E40FE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381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Main:</a:t>
            </a:r>
            <a:r>
              <a:rPr lang="en-US" baseline="0" dirty="0" smtClean="0"/>
              <a:t> </a:t>
            </a:r>
            <a:r>
              <a:rPr lang="en-US" dirty="0" smtClean="0"/>
              <a:t>correlation </a:t>
            </a:r>
            <a:r>
              <a:rPr lang="en-US" dirty="0" smtClean="0"/>
              <a:t>between a</a:t>
            </a:r>
            <a:r>
              <a:rPr lang="en-US" baseline="0" dirty="0" smtClean="0"/>
              <a:t> Luminous Red Galaxy’s mass assembly history and the </a:t>
            </a:r>
            <a:r>
              <a:rPr lang="en-US" baseline="0" dirty="0" err="1" smtClean="0"/>
              <a:t>DMHalo</a:t>
            </a:r>
            <a:r>
              <a:rPr lang="en-US" baseline="0" dirty="0" smtClean="0"/>
              <a:t>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HSC is a multi-band imaging </a:t>
            </a:r>
            <a:r>
              <a:rPr lang="en-US" baseline="0" dirty="0" smtClean="0"/>
              <a:t>survey.. multi</a:t>
            </a:r>
            <a:r>
              <a:rPr lang="en-US" baseline="0" dirty="0" smtClean="0"/>
              <a:t>-aperture magnitudes for </a:t>
            </a:r>
            <a:r>
              <a:rPr lang="en-US" baseline="0" dirty="0" smtClean="0"/>
              <a:t>BOSS/LOWZ galaxies. HSC’s Wide layer fields. This is much deeper than Sloan, but </a:t>
            </a:r>
            <a:r>
              <a:rPr lang="en-US" baseline="0" dirty="0" err="1" smtClean="0"/>
              <a:t>doesn</a:t>
            </a:r>
            <a:r>
              <a:rPr lang="fr-FR" baseline="0" dirty="0" smtClean="0"/>
              <a:t>’</a:t>
            </a:r>
            <a:r>
              <a:rPr lang="en-US" baseline="0" dirty="0" smtClean="0"/>
              <a:t>t cover more sky. </a:t>
            </a:r>
            <a:r>
              <a:rPr lang="en-US" u="sng" baseline="0" dirty="0" smtClean="0"/>
              <a:t>We can get higher redshifts </a:t>
            </a:r>
          </a:p>
          <a:p>
            <a:endParaRPr lang="en-US" baseline="0" dirty="0" smtClean="0"/>
          </a:p>
          <a:p>
            <a:r>
              <a:rPr lang="en-US" baseline="0" dirty="0" smtClean="0"/>
              <a:t>Other observational </a:t>
            </a:r>
            <a:r>
              <a:rPr lang="en-US" baseline="0" dirty="0" smtClean="0"/>
              <a:t>studies that use stellar profiles as a probe of mass assembly. However, HSC goes to very low surface </a:t>
            </a:r>
            <a:r>
              <a:rPr lang="en-US" baseline="0" dirty="0" smtClean="0"/>
              <a:t>brightness for more galaxies </a:t>
            </a:r>
            <a:r>
              <a:rPr lang="en-US" baseline="0" dirty="0" smtClean="0"/>
              <a:t>and can probe the envelope </a:t>
            </a:r>
            <a:r>
              <a:rPr lang="en-US" baseline="0" dirty="0" smtClean="0"/>
              <a:t>better. </a:t>
            </a:r>
          </a:p>
          <a:p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test </a:t>
            </a:r>
            <a:r>
              <a:rPr lang="en-US" dirty="0" smtClean="0"/>
              <a:t>the photometric contamination caused by fainter galaxies that are not properly resolved. Our catalogue flags certain galaxies we suspect might contaminate our </a:t>
            </a:r>
            <a:r>
              <a:rPr lang="en-US" dirty="0" smtClean="0"/>
              <a:t>data,</a:t>
            </a:r>
            <a:r>
              <a:rPr lang="en-US" baseline="0" dirty="0" smtClean="0"/>
              <a:t> like saturation</a:t>
            </a:r>
            <a:r>
              <a:rPr lang="en-US" dirty="0" smtClean="0"/>
              <a:t>. </a:t>
            </a:r>
            <a:r>
              <a:rPr lang="en-US" baseline="0" dirty="0" smtClean="0"/>
              <a:t>necessary </a:t>
            </a:r>
            <a:r>
              <a:rPr lang="en-US" baseline="0" dirty="0" smtClean="0"/>
              <a:t>to disregard</a:t>
            </a:r>
            <a:r>
              <a:rPr lang="en-US" dirty="0" smtClean="0"/>
              <a:t>. 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Bright Objects disregard? </a:t>
            </a:r>
            <a:r>
              <a:rPr lang="en-US" dirty="0" smtClean="0"/>
              <a:t>this</a:t>
            </a:r>
            <a:r>
              <a:rPr lang="en-US" baseline="0" dirty="0" smtClean="0"/>
              <a:t> is a conservative flag that means there is a nearby bright star that has been masked, overlaps with stellar envelope of galaxy.  Appear brighter. Half remaining sample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1C96DA-B53C-B542-A94F-CB2944E40FE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0164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we separate them into two populations, Bright Objects and not bright objects.</a:t>
            </a:r>
            <a:r>
              <a:rPr lang="en-US" dirty="0" smtClean="0"/>
              <a:t> plot</a:t>
            </a:r>
            <a:r>
              <a:rPr lang="en-US" baseline="0" dirty="0" smtClean="0"/>
              <a:t> the luminosity profiles of the individual galaxies.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dirty="0" smtClean="0"/>
              <a:t>Expect to see same population, but not</a:t>
            </a:r>
            <a:r>
              <a:rPr lang="en-US" baseline="0" dirty="0" smtClean="0"/>
              <a:t> </a:t>
            </a:r>
            <a:r>
              <a:rPr lang="en-US" dirty="0" smtClean="0"/>
              <a:t>normally </a:t>
            </a:r>
            <a:r>
              <a:rPr lang="en-US" dirty="0" smtClean="0"/>
              <a:t>distributed like the non-flagged </a:t>
            </a:r>
            <a:r>
              <a:rPr lang="en-US" dirty="0" smtClean="0"/>
              <a:t>galaxies. these </a:t>
            </a:r>
            <a:r>
              <a:rPr lang="en-US" dirty="0" smtClean="0"/>
              <a:t>galaxies were of lower redshift, they appear to be more </a:t>
            </a:r>
            <a:r>
              <a:rPr lang="en-US" dirty="0" smtClean="0"/>
              <a:t>luminous</a:t>
            </a:r>
            <a:r>
              <a:rPr lang="en-US" baseline="0" dirty="0" smtClean="0"/>
              <a:t> and </a:t>
            </a:r>
            <a:r>
              <a:rPr lang="en-US" dirty="0" smtClean="0"/>
              <a:t>offset </a:t>
            </a:r>
            <a:r>
              <a:rPr lang="en-US" dirty="0" smtClean="0"/>
              <a:t>our stacked profile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lower </a:t>
            </a:r>
            <a:r>
              <a:rPr lang="en-US" dirty="0" smtClean="0"/>
              <a:t>limit of 0.2 to our redshift </a:t>
            </a:r>
            <a:r>
              <a:rPr lang="en-US" dirty="0" smtClean="0"/>
              <a:t>distribution.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1C96DA-B53C-B542-A94F-CB2944E40FE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170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Made luminosity density profiles for bright (light blue) and not bright (light pink)</a:t>
            </a:r>
          </a:p>
          <a:p>
            <a:endParaRPr lang="en-US" baseline="0" dirty="0" smtClean="0"/>
          </a:p>
          <a:p>
            <a:r>
              <a:rPr lang="en-US" baseline="0" dirty="0" smtClean="0"/>
              <a:t>20 bins spaced evenly in </a:t>
            </a:r>
            <a:r>
              <a:rPr lang="en-US" baseline="0" dirty="0" err="1" smtClean="0"/>
              <a:t>logspace</a:t>
            </a:r>
            <a:r>
              <a:rPr lang="en-US" baseline="0" dirty="0" smtClean="0"/>
              <a:t>. 2 </a:t>
            </a:r>
            <a:r>
              <a:rPr lang="en-US" baseline="0" dirty="0" err="1" smtClean="0"/>
              <a:t>kpc</a:t>
            </a:r>
            <a:r>
              <a:rPr lang="en-US" baseline="0" dirty="0" smtClean="0"/>
              <a:t> and end at 80kpc. I weight each bin by the luminosity densities in each bin and divide by total number of data points per bin.</a:t>
            </a:r>
          </a:p>
          <a:p>
            <a:endParaRPr lang="en-US" dirty="0" smtClean="0"/>
          </a:p>
          <a:p>
            <a:r>
              <a:rPr lang="en-US" dirty="0" smtClean="0"/>
              <a:t>even</a:t>
            </a:r>
            <a:r>
              <a:rPr lang="en-US" baseline="0" dirty="0" smtClean="0"/>
              <a:t> numbers of bright galaxies and not bright galaxies in each bin.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increased the number of bins for our next step, when we calculate the logarithmic slope of the luminosity density profile.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1C96DA-B53C-B542-A94F-CB2944E40FE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3957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we fit a line of best fit (using linear regression) to the stacked profile and the individual profiles.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homogenize our results, all fit to the same physical boundary, 3*r1/2 to r61/2. where we believe accretion is most </a:t>
            </a:r>
            <a:r>
              <a:rPr lang="en-US" baseline="0" dirty="0" err="1" smtClean="0"/>
              <a:t>promiment</a:t>
            </a:r>
            <a:r>
              <a:rPr lang="en-US" baseline="0" dirty="0" smtClean="0"/>
              <a:t> (outermost region)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half radii </a:t>
            </a:r>
            <a:r>
              <a:rPr lang="en-US" baseline="0" dirty="0" smtClean="0">
                <a:sym typeface="Wingdings"/>
              </a:rPr>
              <a:t> marks </a:t>
            </a:r>
            <a:r>
              <a:rPr lang="en-US" baseline="0" dirty="0" smtClean="0"/>
              <a:t>inner boundary of the stellar envelope.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since we are using HSC, which can probe very low magnitudes, we can take advantage of that when we measure the outermost envelope.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Virial</a:t>
            </a:r>
            <a:r>
              <a:rPr lang="en-US" baseline="0" dirty="0" smtClean="0"/>
              <a:t> radius too large. Setting limit avoid contamination from un-blended sources at the edge of bright galaxies’ envelopes.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Interestingly, we see that our stacked</a:t>
            </a:r>
            <a:r>
              <a:rPr lang="en-US" baseline="0" dirty="0" smtClean="0"/>
              <a:t> profiles for Bright Objects are in Agreement with our stacked profiles for Not Bright Objects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1C96DA-B53C-B542-A94F-CB2944E40FE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0785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main focus of this project is to find the relationship between mass assembly history and the dark matter halo.</a:t>
            </a:r>
          </a:p>
          <a:p>
            <a:endParaRPr lang="en-US" baseline="0" dirty="0" smtClean="0"/>
          </a:p>
          <a:p>
            <a:r>
              <a:rPr lang="en-US" baseline="0" dirty="0" smtClean="0"/>
              <a:t>Galaxy merger, accumulates more mass, </a:t>
            </a:r>
            <a:r>
              <a:rPr lang="en-US" baseline="0" dirty="0" smtClean="0"/>
              <a:t>visible aspects </a:t>
            </a:r>
            <a:r>
              <a:rPr lang="en-US" baseline="0" dirty="0" smtClean="0"/>
              <a:t>affected(distribution </a:t>
            </a:r>
            <a:r>
              <a:rPr lang="en-US" baseline="0" dirty="0" smtClean="0"/>
              <a:t>of stars in the stellar </a:t>
            </a:r>
            <a:r>
              <a:rPr lang="en-US" baseline="0" dirty="0" smtClean="0"/>
              <a:t>envelope). the </a:t>
            </a:r>
            <a:r>
              <a:rPr lang="en-US" baseline="0" dirty="0" smtClean="0"/>
              <a:t>Dark matter </a:t>
            </a:r>
            <a:r>
              <a:rPr lang="en-US" baseline="0" dirty="0" smtClean="0"/>
              <a:t>tidally </a:t>
            </a:r>
            <a:r>
              <a:rPr lang="en-US" baseline="0" dirty="0" smtClean="0"/>
              <a:t>disrupted. </a:t>
            </a:r>
            <a:r>
              <a:rPr lang="en-US" dirty="0" smtClean="0"/>
              <a:t>LRGs</a:t>
            </a:r>
            <a:r>
              <a:rPr lang="en-US" baseline="0" dirty="0" smtClean="0"/>
              <a:t> early</a:t>
            </a:r>
            <a:r>
              <a:rPr lang="en-US" baseline="0" dirty="0" smtClean="0"/>
              <a:t>-</a:t>
            </a:r>
            <a:r>
              <a:rPr lang="en-US" baseline="0" dirty="0" smtClean="0"/>
              <a:t>type </a:t>
            </a:r>
            <a:r>
              <a:rPr lang="en-US" baseline="0" dirty="0" err="1" smtClean="0"/>
              <a:t>galaxies</a:t>
            </a:r>
            <a:r>
              <a:rPr lang="en-US" baseline="0" dirty="0" err="1" smtClean="0">
                <a:sym typeface="Wingdings"/>
              </a:rPr>
              <a:t></a:t>
            </a:r>
            <a:r>
              <a:rPr lang="en-US" baseline="0" dirty="0" err="1" smtClean="0"/>
              <a:t>undergone</a:t>
            </a:r>
            <a:r>
              <a:rPr lang="en-US" baseline="0" dirty="0" smtClean="0"/>
              <a:t> </a:t>
            </a:r>
            <a:r>
              <a:rPr lang="en-US" baseline="0" dirty="0" smtClean="0"/>
              <a:t>mergers and </a:t>
            </a:r>
            <a:r>
              <a:rPr lang="en-US" baseline="0" dirty="0" smtClean="0"/>
              <a:t>accumulated most of their mass.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first need to find if there is a correlation between mass assembly and star formation history.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Using a code that fits the spectra of all LRGs, we match </a:t>
            </a:r>
            <a:r>
              <a:rPr lang="en-US" baseline="0" dirty="0" smtClean="0"/>
              <a:t>to </a:t>
            </a:r>
            <a:r>
              <a:rPr lang="en-US" baseline="0" dirty="0" smtClean="0"/>
              <a:t>get their total spectral </a:t>
            </a:r>
            <a:r>
              <a:rPr lang="en-US" baseline="0" dirty="0" smtClean="0"/>
              <a:t>data (i.e. star formation histories)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distinguish </a:t>
            </a:r>
            <a:r>
              <a:rPr lang="en-US" baseline="0" dirty="0" smtClean="0"/>
              <a:t>them by SFH based on when they accumulated the most mass. </a:t>
            </a:r>
            <a:r>
              <a:rPr lang="en-US" baseline="0" dirty="0" smtClean="0"/>
              <a:t>most </a:t>
            </a:r>
            <a:r>
              <a:rPr lang="en-US" baseline="0" dirty="0" smtClean="0"/>
              <a:t>of their mass formed in the oldest age </a:t>
            </a:r>
            <a:r>
              <a:rPr lang="en-US" baseline="0" dirty="0" smtClean="0"/>
              <a:t>bin.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Since we are trying to connect when these mergers occur, it is necessary to separate into older and younger populations.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1C96DA-B53C-B542-A94F-CB2944E40FE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2024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Slopes</a:t>
            </a:r>
            <a:r>
              <a:rPr lang="en-US" baseline="0" dirty="0" smtClean="0"/>
              <a:t> </a:t>
            </a:r>
            <a:r>
              <a:rPr lang="en-US" dirty="0" smtClean="0"/>
              <a:t>of </a:t>
            </a:r>
            <a:r>
              <a:rPr lang="en-US" dirty="0" smtClean="0"/>
              <a:t>the older and younger </a:t>
            </a:r>
            <a:r>
              <a:rPr lang="en-US" dirty="0" smtClean="0"/>
              <a:t>galaxies</a:t>
            </a:r>
            <a:r>
              <a:rPr lang="en-US" baseline="0" dirty="0" smtClean="0"/>
              <a:t> appear </a:t>
            </a:r>
            <a:r>
              <a:rPr lang="en-US" baseline="0" dirty="0" smtClean="0"/>
              <a:t>to be in agreement</a:t>
            </a:r>
            <a:r>
              <a:rPr lang="en-US" baseline="0" dirty="0" smtClean="0"/>
              <a:t>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 </a:t>
            </a:r>
            <a:r>
              <a:rPr lang="en-US" baseline="0" dirty="0" smtClean="0"/>
              <a:t>is important to note that about half of the galaxies in each older and younger population are flagged as Bright Objects. 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In the table that shows the Bright and not Bright stacked slopes for every subsample, we confirm that the flag has little effect on the overall luminosity profile.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1C96DA-B53C-B542-A94F-CB2944E40FE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1340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further</a:t>
            </a:r>
            <a:r>
              <a:rPr lang="en-US" baseline="0" dirty="0" smtClean="0"/>
              <a:t> show this point, we show the relationship between mean age and slope.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Pillepich</a:t>
            </a:r>
            <a:r>
              <a:rPr lang="en-US" dirty="0" smtClean="0"/>
              <a:t> plotted the theoretical luminosity</a:t>
            </a:r>
            <a:r>
              <a:rPr lang="en-US" baseline="0" dirty="0" smtClean="0"/>
              <a:t> density to </a:t>
            </a:r>
            <a:r>
              <a:rPr lang="en-US" baseline="0" dirty="0" err="1" smtClean="0"/>
              <a:t>comoving</a:t>
            </a:r>
            <a:r>
              <a:rPr lang="en-US" baseline="0" dirty="0" smtClean="0"/>
              <a:t> distance for elliptical galaxies. As a frame of reference, we found the theoretical slope (</a:t>
            </a:r>
            <a:r>
              <a:rPr lang="en-US" baseline="0" dirty="0" err="1" smtClean="0"/>
              <a:t>alpha_stars</a:t>
            </a:r>
            <a:r>
              <a:rPr lang="en-US" baseline="0" dirty="0" smtClean="0"/>
              <a:t>) for the same stellar envelope range we used in our stacked slopes.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Slope </a:t>
            </a:r>
            <a:r>
              <a:rPr lang="en-US" baseline="0" dirty="0" smtClean="0"/>
              <a:t>not dependent upon the formation time. (1/100</a:t>
            </a:r>
            <a:r>
              <a:rPr lang="en-US" baseline="30000" dirty="0" smtClean="0"/>
              <a:t>th</a:t>
            </a:r>
            <a:r>
              <a:rPr lang="en-US" baseline="0" dirty="0" smtClean="0"/>
              <a:t> of a difference). It is within 1/sigma of what we expect to get, according to </a:t>
            </a:r>
            <a:r>
              <a:rPr lang="en-US" baseline="0" dirty="0" err="1" smtClean="0"/>
              <a:t>Pillepich</a:t>
            </a:r>
            <a:r>
              <a:rPr lang="en-US" baseline="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1C96DA-B53C-B542-A94F-CB2944E40FE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354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14719-D1DA-664D-8033-404D4703C09D}" type="datetime1">
              <a:rPr lang="en-US" smtClean="0"/>
              <a:t>7/27/16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F4DA7-069C-5C41-B7EC-E51BE724D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511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3F003-771A-D84D-9AA5-C590E91A7B9E}" type="datetime1">
              <a:rPr lang="en-US" smtClean="0"/>
              <a:t>7/27/16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F4DA7-069C-5C41-B7EC-E51BE724D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242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140EF-8DB5-CE47-9A9C-7C9BA2CB2BF4}" type="datetime1">
              <a:rPr lang="en-US" smtClean="0"/>
              <a:t>7/27/16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F4DA7-069C-5C41-B7EC-E51BE724D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115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78904-52F5-DB4F-AA0F-5363C5C6FDB6}" type="datetime1">
              <a:rPr lang="en-US" smtClean="0"/>
              <a:t>7/27/16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F4DA7-069C-5C41-B7EC-E51BE724D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498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E829C-A5C7-0A42-8B2B-F37104784146}" type="datetime1">
              <a:rPr lang="en-US" smtClean="0"/>
              <a:t>7/27/16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F4DA7-069C-5C41-B7EC-E51BE724D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14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3E4C3-AC53-D44C-A461-E553B782FCBD}" type="datetime1">
              <a:rPr lang="en-US" smtClean="0"/>
              <a:t>7/27/16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F4DA7-069C-5C41-B7EC-E51BE724D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871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D123D-7911-7446-AFDF-DB4D3370AFAD}" type="datetime1">
              <a:rPr lang="en-US" smtClean="0"/>
              <a:t>7/27/16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F4DA7-069C-5C41-B7EC-E51BE724D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287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B56E9-1FD0-BC47-A63B-698DB1C5BE5B}" type="datetime1">
              <a:rPr lang="en-US" smtClean="0"/>
              <a:t>7/27/16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F4DA7-069C-5C41-B7EC-E51BE724D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124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F1FD4-A242-4540-A4A9-B9B5AE4838F1}" type="datetime1">
              <a:rPr lang="en-US" smtClean="0"/>
              <a:t>7/27/16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F4DA7-069C-5C41-B7EC-E51BE724D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8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38C9F-4A7E-1D42-B226-088606A4057B}" type="datetime1">
              <a:rPr lang="en-US" smtClean="0"/>
              <a:t>7/27/16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F4DA7-069C-5C41-B7EC-E51BE724D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840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0F645-AF2E-724E-865A-8092AE8BD0E0}" type="datetime1">
              <a:rPr lang="en-US" smtClean="0"/>
              <a:t>7/27/16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F4DA7-069C-5C41-B7EC-E51BE724D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330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7D72B-D22C-1B48-93EA-104CCDD55DB7}" type="datetime1">
              <a:rPr lang="en-US" smtClean="0"/>
              <a:t>7/27/16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Amanda Newmark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F4DA7-069C-5C41-B7EC-E51BE724D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167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ome_sunset3_s.jpg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96"/>
          <a:stretch/>
        </p:blipFill>
        <p:spPr>
          <a:xfrm>
            <a:off x="0" y="0"/>
            <a:ext cx="928687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2875" y="1781175"/>
            <a:ext cx="9001125" cy="1470025"/>
          </a:xfrm>
        </p:spPr>
        <p:txBody>
          <a:bodyPr>
            <a:noAutofit/>
          </a:bodyPr>
          <a:lstStyle/>
          <a:p>
            <a:pPr algn="ctr"/>
            <a:r>
              <a:rPr lang="en-US" sz="5000" dirty="0"/>
              <a:t>Understanding Mass Assembly of Luminous Red Galaxies in HSC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9375"/>
            <a:ext cx="6400800" cy="857250"/>
          </a:xfrm>
        </p:spPr>
        <p:txBody>
          <a:bodyPr>
            <a:normAutofit/>
          </a:bodyPr>
          <a:lstStyle/>
          <a:p>
            <a:pPr algn="ctr"/>
            <a:r>
              <a:rPr lang="en-US" sz="4500" dirty="0">
                <a:solidFill>
                  <a:schemeClr val="bg1">
                    <a:lumMod val="95000"/>
                  </a:schemeClr>
                </a:solidFill>
              </a:rPr>
              <a:t>Amanda </a:t>
            </a:r>
            <a:r>
              <a:rPr lang="en-US" sz="4500" dirty="0" smtClean="0">
                <a:solidFill>
                  <a:schemeClr val="bg1">
                    <a:lumMod val="95000"/>
                  </a:schemeClr>
                </a:solidFill>
              </a:rPr>
              <a:t>Newmark</a:t>
            </a:r>
          </a:p>
          <a:p>
            <a:endParaRPr lang="en-US" sz="4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524000" y="4899025"/>
            <a:ext cx="6400800" cy="1035050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600" dirty="0" smtClean="0">
                <a:solidFill>
                  <a:schemeClr val="bg1">
                    <a:lumMod val="95000"/>
                  </a:schemeClr>
                </a:solidFill>
              </a:rPr>
              <a:t>Mentor: </a:t>
            </a:r>
            <a:r>
              <a:rPr lang="en-US" sz="9600" dirty="0" err="1" smtClean="0">
                <a:solidFill>
                  <a:schemeClr val="bg1">
                    <a:lumMod val="95000"/>
                  </a:schemeClr>
                </a:solidFill>
              </a:rPr>
              <a:t>Elinor</a:t>
            </a:r>
            <a:r>
              <a:rPr lang="en-US" sz="9600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9600" dirty="0" err="1" smtClean="0">
                <a:solidFill>
                  <a:schemeClr val="bg1">
                    <a:lumMod val="95000"/>
                  </a:schemeClr>
                </a:solidFill>
              </a:rPr>
              <a:t>Medezinski</a:t>
            </a:r>
            <a:endParaRPr lang="en-US" sz="9600" dirty="0" smtClean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9600" dirty="0" smtClean="0">
                <a:solidFill>
                  <a:schemeClr val="bg1">
                    <a:lumMod val="95000"/>
                  </a:schemeClr>
                </a:solidFill>
              </a:rPr>
              <a:t>Princeton University– USRP 2016</a:t>
            </a:r>
          </a:p>
          <a:p>
            <a:endParaRPr lang="en-US" sz="98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8975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0288" y="2108200"/>
            <a:ext cx="7076747" cy="3992563"/>
          </a:xfrm>
        </p:spPr>
        <p:txBody>
          <a:bodyPr/>
          <a:lstStyle/>
          <a:p>
            <a:r>
              <a:rPr lang="en-US" dirty="0" smtClean="0"/>
              <a:t>Not necessary to remove </a:t>
            </a:r>
            <a:r>
              <a:rPr lang="en-US" dirty="0" smtClean="0"/>
              <a:t>bright objects</a:t>
            </a:r>
          </a:p>
          <a:p>
            <a:r>
              <a:rPr lang="en-US" dirty="0" smtClean="0"/>
              <a:t>No correlation between accretion history and Star Formation Epoch</a:t>
            </a:r>
          </a:p>
          <a:p>
            <a:r>
              <a:rPr lang="en-US" dirty="0" smtClean="0"/>
              <a:t>Slopes in agreement with simulations in this mass range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873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7503" y="1879600"/>
            <a:ext cx="7076747" cy="3992563"/>
          </a:xfrm>
        </p:spPr>
        <p:txBody>
          <a:bodyPr/>
          <a:lstStyle/>
          <a:p>
            <a:r>
              <a:rPr lang="en-US" dirty="0" smtClean="0"/>
              <a:t>The next step: Weak </a:t>
            </a:r>
            <a:r>
              <a:rPr lang="en-US" dirty="0" smtClean="0"/>
              <a:t>Gravitational </a:t>
            </a:r>
            <a:r>
              <a:rPr lang="en-US" dirty="0" smtClean="0"/>
              <a:t>Lensing to get total halo mass</a:t>
            </a:r>
          </a:p>
          <a:p>
            <a:r>
              <a:rPr lang="en-US" dirty="0" smtClean="0"/>
              <a:t>Expand to </a:t>
            </a:r>
            <a:r>
              <a:rPr lang="en-US" dirty="0" smtClean="0"/>
              <a:t>other HSC Wide Fields</a:t>
            </a:r>
          </a:p>
          <a:p>
            <a:r>
              <a:rPr lang="en-US" dirty="0" err="1" smtClean="0"/>
              <a:t>Othergalaxy</a:t>
            </a:r>
            <a:r>
              <a:rPr lang="en-US" dirty="0" smtClean="0"/>
              <a:t> populations (e.g. CMASS)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  <p:pic>
        <p:nvPicPr>
          <p:cNvPr id="5" name="Picture 4" descr="Screen Shot 2016-07-27 at 4.25.01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13116" y="3489905"/>
            <a:ext cx="3530884" cy="331225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74493" y="5298654"/>
            <a:ext cx="1754807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Pillepich</a:t>
            </a:r>
            <a:r>
              <a:rPr lang="en-US" sz="1600" dirty="0" smtClean="0"/>
              <a:t> et al 2014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693501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6-08-03 at 9.00.5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619126"/>
            <a:ext cx="9255125" cy="79379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26167"/>
            <a:ext cx="7772400" cy="1674283"/>
          </a:xfrm>
        </p:spPr>
        <p:txBody>
          <a:bodyPr>
            <a:normAutofit/>
          </a:bodyPr>
          <a:lstStyle/>
          <a:p>
            <a:pPr algn="ctr"/>
            <a:r>
              <a:rPr lang="en-US" sz="5000" b="1" dirty="0" smtClean="0">
                <a:solidFill>
                  <a:schemeClr val="bg1">
                    <a:lumMod val="95000"/>
                  </a:schemeClr>
                </a:solidFill>
              </a:rPr>
              <a:t>Thank You!</a:t>
            </a:r>
            <a:endParaRPr lang="en-US" sz="50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4262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Explanation of Flags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3331358"/>
              </p:ext>
            </p:extLst>
          </p:nvPr>
        </p:nvGraphicFramePr>
        <p:xfrm>
          <a:off x="1524000" y="1936750"/>
          <a:ext cx="6096000" cy="4043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Flags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Explanation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Saturated Center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Source’s center is close to saturated pixels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Cosmic ray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Sources footprint includes </a:t>
                      </a:r>
                      <a:r>
                        <a:rPr lang="en-US" dirty="0" err="1" smtClean="0"/>
                        <a:t>supected</a:t>
                      </a:r>
                      <a:r>
                        <a:rPr lang="en-US" dirty="0" smtClean="0"/>
                        <a:t> cosmic</a:t>
                      </a:r>
                      <a:r>
                        <a:rPr lang="en-US" baseline="0" dirty="0" smtClean="0"/>
                        <a:t> ray pixels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Bad pixels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Source in region labeled BAD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Suspect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Close to suspect pixels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Clipped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Source includes clipped pixels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Edge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Source in region masked</a:t>
                      </a:r>
                      <a:r>
                        <a:rPr lang="en-US" baseline="0" dirty="0" smtClean="0"/>
                        <a:t> EDGE or NO_DATA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Interpolated</a:t>
                      </a:r>
                      <a:r>
                        <a:rPr lang="en-US" baseline="0" dirty="0" smtClean="0"/>
                        <a:t> Centers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Sources centers</a:t>
                      </a:r>
                      <a:r>
                        <a:rPr lang="en-US" baseline="0" dirty="0" smtClean="0"/>
                        <a:t> include interpolated pixels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10024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Relevant Equations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2133600"/>
            <a:ext cx="7076747" cy="3992563"/>
          </a:xfrm>
        </p:spPr>
        <p:txBody>
          <a:bodyPr/>
          <a:lstStyle/>
          <a:p>
            <a:r>
              <a:rPr lang="en-US" dirty="0" smtClean="0"/>
              <a:t>Distance Modulus: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  <p:pic>
        <p:nvPicPr>
          <p:cNvPr id="7" name="Picture 6" descr="Screen Shot 2016-08-03 at 10.44.1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925" y="2139950"/>
            <a:ext cx="39624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551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Examples of other observational studies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 smtClean="0"/>
              <a:t>Iodice</a:t>
            </a:r>
            <a:r>
              <a:rPr lang="en-US" sz="2800" dirty="0" smtClean="0"/>
              <a:t> et al 2016: </a:t>
            </a:r>
            <a:r>
              <a:rPr lang="en-US" dirty="0" err="1" smtClean="0"/>
              <a:t>Fornax</a:t>
            </a:r>
            <a:r>
              <a:rPr lang="en-US" dirty="0" smtClean="0"/>
              <a:t> Deep Survey of NGC 1399 out to 192 </a:t>
            </a:r>
            <a:r>
              <a:rPr lang="en-US" dirty="0" err="1" smtClean="0"/>
              <a:t>kpc</a:t>
            </a:r>
            <a:endParaRPr lang="en-US" dirty="0" smtClean="0"/>
          </a:p>
          <a:p>
            <a:r>
              <a:rPr lang="en-US" sz="2800" dirty="0" smtClean="0"/>
              <a:t>D’Souza et al 2014: </a:t>
            </a:r>
            <a:r>
              <a:rPr lang="en-US" dirty="0" smtClean="0"/>
              <a:t>Parameterizing Stellar Halos of Galaxies</a:t>
            </a:r>
          </a:p>
          <a:p>
            <a:r>
              <a:rPr lang="en-US" sz="2800" dirty="0" smtClean="0"/>
              <a:t>Bauer et al 2013: </a:t>
            </a:r>
            <a:r>
              <a:rPr lang="en-US" dirty="0" smtClean="0"/>
              <a:t>Links SFH and mass assembly for low-mass galaxies within Galaxy and Mass Assembly (GAMA) survey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6269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Bootstrapping for Errors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3395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Mass Assembly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  <p:pic>
        <p:nvPicPr>
          <p:cNvPr id="14" name="Picture 13" descr="Screen Shot 2016-07-27 at 4.25.01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06" t="2367" r="1117" b="2582"/>
          <a:stretch/>
        </p:blipFill>
        <p:spPr>
          <a:xfrm>
            <a:off x="5644812" y="1893888"/>
            <a:ext cx="3499187" cy="3455987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065419" y="6143625"/>
            <a:ext cx="196708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 smtClean="0"/>
              <a:t>Pillepich</a:t>
            </a:r>
            <a:r>
              <a:rPr lang="en-US" dirty="0" smtClean="0"/>
              <a:t> et al 2014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199699" y="1740000"/>
            <a:ext cx="5445114" cy="4387750"/>
            <a:chOff x="-51387" y="1263749"/>
            <a:chExt cx="5464763" cy="4155877"/>
          </a:xfrm>
        </p:grpSpPr>
        <p:pic>
          <p:nvPicPr>
            <p:cNvPr id="13" name="Picture 12" descr="Screen Shot 2016-07-27 at 4.23.45 PM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68" r="2198"/>
            <a:stretch/>
          </p:blipFill>
          <p:spPr>
            <a:xfrm>
              <a:off x="-51387" y="1417638"/>
              <a:ext cx="5464763" cy="4001988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457200" y="1263749"/>
              <a:ext cx="793406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Elliptical</a:t>
              </a:r>
              <a:endParaRPr lang="en-US" sz="1400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57200" y="5064224"/>
              <a:ext cx="488159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Disk</a:t>
              </a:r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292308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Hyper </a:t>
            </a:r>
            <a:r>
              <a:rPr lang="en-US" dirty="0" err="1" smtClean="0"/>
              <a:t>Suprime</a:t>
            </a:r>
            <a:r>
              <a:rPr lang="en-US" dirty="0" smtClean="0"/>
              <a:t>-Cam Survey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5111997"/>
              </p:ext>
            </p:extLst>
          </p:nvPr>
        </p:nvGraphicFramePr>
        <p:xfrm>
          <a:off x="1554161" y="1730376"/>
          <a:ext cx="6034089" cy="1530985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194792"/>
                <a:gridCol w="1029297"/>
                <a:gridCol w="1873250"/>
                <a:gridCol w="1936750"/>
              </a:tblGrid>
              <a:tr h="41846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Layer</a:t>
                      </a:r>
                      <a:endParaRPr lang="en-US" sz="1400" dirty="0"/>
                    </a:p>
                  </a:txBody>
                  <a:tcPr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Area (deg</a:t>
                      </a:r>
                      <a:r>
                        <a:rPr lang="en-US" sz="1400" baseline="30000" dirty="0" smtClean="0"/>
                        <a:t>2</a:t>
                      </a:r>
                      <a:r>
                        <a:rPr lang="en-US" sz="1400" baseline="0" dirty="0" smtClean="0"/>
                        <a:t>)</a:t>
                      </a:r>
                      <a:endParaRPr lang="en-US" sz="1400" dirty="0"/>
                    </a:p>
                  </a:txBody>
                  <a:tcPr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# of 1.8 deg</a:t>
                      </a:r>
                      <a:r>
                        <a:rPr lang="en-US" sz="1400" baseline="30000" dirty="0" smtClean="0"/>
                        <a:t>2</a:t>
                      </a:r>
                      <a:r>
                        <a:rPr lang="en-US" sz="1400" baseline="0" dirty="0" smtClean="0"/>
                        <a:t> HSC fields</a:t>
                      </a:r>
                      <a:endParaRPr lang="en-US" sz="1400" dirty="0"/>
                    </a:p>
                  </a:txBody>
                  <a:tcPr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Filters&amp; Depths</a:t>
                      </a:r>
                      <a:endParaRPr lang="en-US" sz="1400" dirty="0"/>
                    </a:p>
                  </a:txBody>
                  <a:tcPr anchorCtr="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Wide</a:t>
                      </a:r>
                      <a:endParaRPr lang="en-US" sz="1400" dirty="0"/>
                    </a:p>
                  </a:txBody>
                  <a:tcPr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1400</a:t>
                      </a:r>
                      <a:endParaRPr lang="en-US" sz="1400" dirty="0"/>
                    </a:p>
                  </a:txBody>
                  <a:tcPr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916</a:t>
                      </a:r>
                      <a:endParaRPr lang="en-US" sz="1400" dirty="0"/>
                    </a:p>
                  </a:txBody>
                  <a:tcPr anchorCtr="1"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grizy</a:t>
                      </a:r>
                      <a:r>
                        <a:rPr lang="en-US" sz="1400" dirty="0" smtClean="0"/>
                        <a:t>(r~26)</a:t>
                      </a:r>
                      <a:endParaRPr lang="en-US" sz="1400" dirty="0"/>
                    </a:p>
                  </a:txBody>
                  <a:tcPr anchorCtr="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Deep</a:t>
                      </a:r>
                      <a:endParaRPr lang="en-US" sz="1400" dirty="0"/>
                    </a:p>
                  </a:txBody>
                  <a:tcPr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27</a:t>
                      </a:r>
                      <a:endParaRPr lang="en-US" sz="1400" dirty="0"/>
                    </a:p>
                  </a:txBody>
                  <a:tcPr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15</a:t>
                      </a:r>
                      <a:endParaRPr lang="en-US" sz="1400" dirty="0"/>
                    </a:p>
                  </a:txBody>
                  <a:tcPr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grizy+4NBs(r~27)</a:t>
                      </a:r>
                      <a:endParaRPr lang="en-US" sz="1400" dirty="0"/>
                    </a:p>
                  </a:txBody>
                  <a:tcPr anchorCtr="1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Ultradeep</a:t>
                      </a:r>
                      <a:endParaRPr lang="en-US" sz="1400" dirty="0"/>
                    </a:p>
                  </a:txBody>
                  <a:tcPr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3.5</a:t>
                      </a:r>
                      <a:endParaRPr lang="en-US" sz="1400" dirty="0"/>
                    </a:p>
                  </a:txBody>
                  <a:tcPr anchorCtr="1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 anchorCtr="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grizy+4NBs(r~28)</a:t>
                      </a:r>
                    </a:p>
                  </a:txBody>
                  <a:tcPr anchorCtr="1"/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7588251" y="4933775"/>
            <a:ext cx="155575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 smtClean="0">
                <a:solidFill>
                  <a:srgbClr val="0000FF"/>
                </a:solidFill>
              </a:rPr>
              <a:t>Close to Bright Star</a:t>
            </a:r>
            <a:endParaRPr lang="en-US" sz="2600" b="1" dirty="0">
              <a:solidFill>
                <a:srgbClr val="0000FF"/>
              </a:solidFill>
            </a:endParaRPr>
          </a:p>
        </p:txBody>
      </p:sp>
      <p:pic>
        <p:nvPicPr>
          <p:cNvPr id="3" name="Picture 2" descr="Screen Shot 2016-08-03 at 4.00.2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160" y="3261360"/>
            <a:ext cx="6034089" cy="3576832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 flipV="1">
            <a:off x="7143750" y="4933775"/>
            <a:ext cx="746126" cy="634999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1" idx="2"/>
          </p:cNvCxnSpPr>
          <p:nvPr/>
        </p:nvCxnSpPr>
        <p:spPr>
          <a:xfrm>
            <a:off x="889000" y="4326096"/>
            <a:ext cx="1190625" cy="121427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0" y="3833653"/>
            <a:ext cx="17780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 smtClean="0">
                <a:solidFill>
                  <a:srgbClr val="FF0000"/>
                </a:solidFill>
              </a:rPr>
              <a:t>No Flags</a:t>
            </a:r>
            <a:endParaRPr lang="en-US" sz="2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75311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Flagged Galaxy Distributions</a:t>
            </a:r>
            <a:endParaRPr lang="en-US" dirty="0"/>
          </a:p>
        </p:txBody>
      </p:sp>
      <p:pic>
        <p:nvPicPr>
          <p:cNvPr id="6" name="Content Placeholder 5" descr="Screen Shot 2016-07-27 at 5.24.12 PM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1" t="2644" b="6043"/>
          <a:stretch/>
        </p:blipFill>
        <p:spPr>
          <a:xfrm>
            <a:off x="1" y="2000250"/>
            <a:ext cx="9134668" cy="3339902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Amanda Newmark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4875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 the Luminosity Profiles</a:t>
            </a:r>
            <a:endParaRPr lang="en-US" dirty="0"/>
          </a:p>
        </p:txBody>
      </p:sp>
      <p:pic>
        <p:nvPicPr>
          <p:cNvPr id="9" name="Content Placeholder 8" descr="Screen Shot 2016-08-03 at 3.05.14 PM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172" r="-19172"/>
          <a:stretch>
            <a:fillRect/>
          </a:stretch>
        </p:blipFill>
        <p:spPr>
          <a:xfrm>
            <a:off x="457200" y="1743075"/>
            <a:ext cx="8229601" cy="4525963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171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Flagged vs. Not Flagged</a:t>
            </a:r>
          </a:p>
        </p:txBody>
      </p:sp>
      <p:pic>
        <p:nvPicPr>
          <p:cNvPr id="7" name="Content Placeholder 6" descr="Screen Shot 2016-08-03 at 8.16.58 PM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" t="5224" r="220"/>
          <a:stretch/>
        </p:blipFill>
        <p:spPr>
          <a:xfrm>
            <a:off x="0" y="1798638"/>
            <a:ext cx="6019800" cy="4347400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7335276"/>
              </p:ext>
            </p:extLst>
          </p:nvPr>
        </p:nvGraphicFramePr>
        <p:xfrm>
          <a:off x="5939693" y="1948734"/>
          <a:ext cx="3042993" cy="144998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93568"/>
                <a:gridCol w="1749425"/>
              </a:tblGrid>
              <a:tr h="657502"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⍺</a:t>
                      </a:r>
                      <a:r>
                        <a:rPr lang="en-US" sz="2800" b="0" i="1" kern="1200" baseline="-250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stars</a:t>
                      </a:r>
                      <a:endParaRPr lang="en-US" sz="2800" b="0" i="1" dirty="0"/>
                    </a:p>
                  </a:txBody>
                  <a:tcPr/>
                </a:tc>
              </a:tr>
              <a:tr h="292377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Not Bright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-1.86 </a:t>
                      </a:r>
                      <a:r>
                        <a:rPr lang="en-US" sz="20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± </a:t>
                      </a:r>
                      <a:r>
                        <a:rPr lang="en-U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0.047</a:t>
                      </a:r>
                      <a:endParaRPr lang="en-US" sz="2000" dirty="0"/>
                    </a:p>
                  </a:txBody>
                  <a:tcPr/>
                </a:tc>
              </a:tr>
              <a:tr h="292377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Bright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-1.809 ±</a:t>
                      </a:r>
                      <a:r>
                        <a:rPr lang="en-US" sz="20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0.158</a:t>
                      </a:r>
                      <a:endParaRPr lang="en-US" sz="20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6057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Star </a:t>
            </a:r>
            <a:r>
              <a:rPr lang="en-US" dirty="0" smtClean="0"/>
              <a:t>Formation </a:t>
            </a:r>
            <a:r>
              <a:rPr lang="en-US" dirty="0" smtClean="0"/>
              <a:t>History via VESPA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745572" y="6203043"/>
            <a:ext cx="1642196" cy="3385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Tojeiro</a:t>
            </a:r>
            <a:r>
              <a:rPr lang="en-US" sz="1600" dirty="0"/>
              <a:t> </a:t>
            </a:r>
            <a:r>
              <a:rPr lang="en-US" sz="1600" dirty="0" smtClean="0"/>
              <a:t>et al 2009</a:t>
            </a:r>
          </a:p>
        </p:txBody>
      </p:sp>
      <p:pic>
        <p:nvPicPr>
          <p:cNvPr id="12" name="Picture 11" descr="oy_agebin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18"/>
          <a:stretch/>
        </p:blipFill>
        <p:spPr>
          <a:xfrm>
            <a:off x="4826000" y="2274888"/>
            <a:ext cx="4318000" cy="3434914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312614" y="2274888"/>
            <a:ext cx="4666659" cy="3813908"/>
            <a:chOff x="312614" y="1417638"/>
            <a:chExt cx="4666659" cy="3813908"/>
          </a:xfrm>
        </p:grpSpPr>
        <p:pic>
          <p:nvPicPr>
            <p:cNvPr id="13" name="Picture 12" descr="Screen Shot 2016-08-03 at 2.50.58 PM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61"/>
            <a:stretch/>
          </p:blipFill>
          <p:spPr>
            <a:xfrm>
              <a:off x="312614" y="1417638"/>
              <a:ext cx="4666659" cy="1982670"/>
            </a:xfrm>
            <a:prstGeom prst="rect">
              <a:avLst/>
            </a:prstGeom>
          </p:spPr>
        </p:pic>
        <p:pic>
          <p:nvPicPr>
            <p:cNvPr id="14" name="Picture 13" descr="Screen Shot 2016-08-03 at 2.51.19 PM.pn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80" b="600"/>
            <a:stretch/>
          </p:blipFill>
          <p:spPr>
            <a:xfrm>
              <a:off x="312616" y="3400308"/>
              <a:ext cx="4629534" cy="1831238"/>
            </a:xfrm>
            <a:prstGeom prst="rect">
              <a:avLst/>
            </a:prstGeom>
          </p:spPr>
        </p:pic>
      </p:grpSp>
      <p:sp>
        <p:nvSpPr>
          <p:cNvPr id="16" name="TextBox 15"/>
          <p:cNvSpPr txBox="1"/>
          <p:nvPr/>
        </p:nvSpPr>
        <p:spPr>
          <a:xfrm>
            <a:off x="312616" y="1821934"/>
            <a:ext cx="5063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VESPA</a:t>
            </a:r>
            <a:r>
              <a:rPr lang="en-US" dirty="0" smtClean="0"/>
              <a:t>– an algorithm that fits the spectra of all LRGs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732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Old v Young Profiles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1813481"/>
              </p:ext>
            </p:extLst>
          </p:nvPr>
        </p:nvGraphicFramePr>
        <p:xfrm>
          <a:off x="284162" y="1849668"/>
          <a:ext cx="3279846" cy="4384824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430338"/>
                <a:gridCol w="1849508"/>
              </a:tblGrid>
              <a:tr h="616146">
                <a:tc>
                  <a:txBody>
                    <a:bodyPr/>
                    <a:lstStyle/>
                    <a:p>
                      <a:endParaRPr lang="en-US" sz="2800" b="0" i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⍺</a:t>
                      </a:r>
                      <a:r>
                        <a:rPr lang="en-US" sz="2800" b="0" i="1" kern="1200" baseline="-250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stars</a:t>
                      </a:r>
                      <a:endParaRPr lang="en-US" sz="2800" b="0" i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16146">
                <a:tc>
                  <a:txBody>
                    <a:bodyPr/>
                    <a:lstStyle/>
                    <a:p>
                      <a:r>
                        <a:rPr lang="en-US" sz="2200" b="0" dirty="0" smtClean="0"/>
                        <a:t>Older</a:t>
                      </a:r>
                      <a:endParaRPr lang="en-US" sz="2200" b="0" dirty="0"/>
                    </a:p>
                  </a:txBody>
                  <a:tcPr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-1.73  ±  0.142</a:t>
                      </a:r>
                      <a:endParaRPr lang="en-US" b="0" dirty="0"/>
                    </a:p>
                  </a:txBody>
                  <a:tcPr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616146">
                <a:tc>
                  <a:txBody>
                    <a:bodyPr/>
                    <a:lstStyle/>
                    <a:p>
                      <a:r>
                        <a:rPr lang="en-US" sz="2200" b="0" dirty="0" smtClean="0"/>
                        <a:t>Younger</a:t>
                      </a:r>
                      <a:endParaRPr lang="en-US" sz="2200" b="0" dirty="0"/>
                    </a:p>
                  </a:txBody>
                  <a:tcPr>
                    <a:lnL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-</a:t>
                      </a:r>
                      <a:r>
                        <a:rPr lang="en-US" sz="18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1.746  ±  0.12</a:t>
                      </a:r>
                      <a:endParaRPr lang="en-US" b="0" dirty="0"/>
                    </a:p>
                  </a:txBody>
                  <a:tcPr>
                    <a:lnR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16146">
                <a:tc>
                  <a:txBody>
                    <a:bodyPr/>
                    <a:lstStyle/>
                    <a:p>
                      <a:r>
                        <a:rPr lang="en-US" dirty="0" smtClean="0"/>
                        <a:t>Older,</a:t>
                      </a:r>
                      <a:r>
                        <a:rPr lang="en-US" baseline="0" dirty="0" smtClean="0"/>
                        <a:t> Bright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-1.586  ±  0.221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616146">
                <a:tc>
                  <a:txBody>
                    <a:bodyPr/>
                    <a:lstStyle/>
                    <a:p>
                      <a:r>
                        <a:rPr lang="en-US" dirty="0" smtClean="0"/>
                        <a:t>Older, Not Bright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-1.765  ±  0.1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616146">
                <a:tc>
                  <a:txBody>
                    <a:bodyPr/>
                    <a:lstStyle/>
                    <a:p>
                      <a:r>
                        <a:rPr lang="en-US" dirty="0" smtClean="0"/>
                        <a:t>Younger, Bright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-1.645  ±  0.299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616146">
                <a:tc>
                  <a:txBody>
                    <a:bodyPr/>
                    <a:lstStyle/>
                    <a:p>
                      <a:r>
                        <a:rPr lang="en-US" dirty="0" smtClean="0"/>
                        <a:t>Younger, Not Bright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-1.786  ±  0.094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9" name="Picture 8" descr="Screen Shot 2016-08-03 at 8.27.44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8" b="366"/>
          <a:stretch/>
        </p:blipFill>
        <p:spPr>
          <a:xfrm>
            <a:off x="3564008" y="1830387"/>
            <a:ext cx="5341543" cy="4059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634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Slopes </a:t>
            </a:r>
            <a:r>
              <a:rPr lang="en-US" dirty="0" err="1" smtClean="0"/>
              <a:t>vs</a:t>
            </a:r>
            <a:r>
              <a:rPr lang="en-US" dirty="0" smtClean="0"/>
              <a:t> Median Age</a:t>
            </a:r>
            <a:endParaRPr lang="en-US" dirty="0"/>
          </a:p>
        </p:txBody>
      </p:sp>
      <p:pic>
        <p:nvPicPr>
          <p:cNvPr id="16" name="Content Placeholder 15" descr="Screen Shot 2016-08-03 at 10.32.57 PM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" r="-1389"/>
          <a:stretch/>
        </p:blipFill>
        <p:spPr>
          <a:xfrm>
            <a:off x="1365250" y="1825625"/>
            <a:ext cx="6432291" cy="4716389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Amanda Newmark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698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13012</TotalTime>
  <Words>1544</Words>
  <Application>Microsoft Macintosh PowerPoint</Application>
  <PresentationFormat>On-screen Show (4:3)</PresentationFormat>
  <Paragraphs>192</Paragraphs>
  <Slides>16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Understanding Mass Assembly of Luminous Red Galaxies in HSC</vt:lpstr>
      <vt:lpstr>Mass Assembly</vt:lpstr>
      <vt:lpstr>Hyper Suprime-Cam Survey</vt:lpstr>
      <vt:lpstr>Flagged Galaxy Distributions</vt:lpstr>
      <vt:lpstr>Making the Luminosity Profiles</vt:lpstr>
      <vt:lpstr>Flagged vs. Not Flagged</vt:lpstr>
      <vt:lpstr>Star Formation History via VESPA</vt:lpstr>
      <vt:lpstr>Old v Young Profiles</vt:lpstr>
      <vt:lpstr>Slopes vs Median Age</vt:lpstr>
      <vt:lpstr>In Conclusion</vt:lpstr>
      <vt:lpstr>Future Tests</vt:lpstr>
      <vt:lpstr>Thank You!</vt:lpstr>
      <vt:lpstr>Explanation of Flags</vt:lpstr>
      <vt:lpstr>Relevant Equations</vt:lpstr>
      <vt:lpstr>Examples of other observational studies</vt:lpstr>
      <vt:lpstr>Bootstrapping for Errors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Testing Photometric Issues in Luminous Red Galaxies</dc:title>
  <dc:creator>Amanda Newmark</dc:creator>
  <cp:lastModifiedBy>Amanda Newmark</cp:lastModifiedBy>
  <cp:revision>144</cp:revision>
  <dcterms:created xsi:type="dcterms:W3CDTF">2016-07-26T02:09:57Z</dcterms:created>
  <dcterms:modified xsi:type="dcterms:W3CDTF">2016-08-04T03:17:18Z</dcterms:modified>
</cp:coreProperties>
</file>

<file path=docProps/thumbnail.jpeg>
</file>